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5" r:id="rId3"/>
    <p:sldId id="276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318" r:id="rId14"/>
    <p:sldId id="287" r:id="rId15"/>
    <p:sldId id="320" r:id="rId16"/>
    <p:sldId id="319" r:id="rId17"/>
    <p:sldId id="288" r:id="rId18"/>
    <p:sldId id="289" r:id="rId19"/>
    <p:sldId id="290" r:id="rId20"/>
    <p:sldId id="291" r:id="rId21"/>
    <p:sldId id="292" r:id="rId22"/>
    <p:sldId id="293" r:id="rId23"/>
    <p:sldId id="294" r:id="rId24"/>
    <p:sldId id="295" r:id="rId25"/>
    <p:sldId id="296" r:id="rId26"/>
    <p:sldId id="297" r:id="rId27"/>
    <p:sldId id="298" r:id="rId28"/>
    <p:sldId id="299" r:id="rId29"/>
    <p:sldId id="300" r:id="rId30"/>
    <p:sldId id="301" r:id="rId31"/>
    <p:sldId id="302" r:id="rId32"/>
    <p:sldId id="303" r:id="rId33"/>
    <p:sldId id="304" r:id="rId34"/>
    <p:sldId id="313" r:id="rId35"/>
    <p:sldId id="314" r:id="rId36"/>
    <p:sldId id="315" r:id="rId37"/>
    <p:sldId id="316" r:id="rId38"/>
    <p:sldId id="317" r:id="rId39"/>
    <p:sldId id="305" r:id="rId40"/>
    <p:sldId id="306" r:id="rId41"/>
    <p:sldId id="307" r:id="rId42"/>
    <p:sldId id="308" r:id="rId43"/>
    <p:sldId id="277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71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8" autoAdjust="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558" y="11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2440" y="307011"/>
            <a:ext cx="6787025" cy="298608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02440" y="3883454"/>
            <a:ext cx="6787025" cy="792283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>
                    <a:lumMod val="1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3411" y="5266097"/>
            <a:ext cx="1482526" cy="365125"/>
          </a:xfrm>
        </p:spPr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071167" y="5266096"/>
            <a:ext cx="202653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62931" y="5266095"/>
            <a:ext cx="2026534" cy="365125"/>
          </a:xfrm>
        </p:spPr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3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089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971081"/>
            <a:ext cx="10515600" cy="4277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59539-6AA4-4B20-8277-ACCA791514E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AFD5A-4082-4BE4-96FC-4C4C6076294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>
              <a:lumMod val="50000"/>
            </a:schemeClr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4170" y="1233476"/>
            <a:ext cx="6787025" cy="2986087"/>
          </a:xfrm>
        </p:spPr>
        <p:txBody>
          <a:bodyPr/>
          <a:lstStyle/>
          <a:p>
            <a:r>
              <a:rPr lang="en-US" altLang="en-GB"/>
              <a:t>Smart Traffic Light System Using Ultrasonic Sensors</a:t>
            </a:r>
            <a:endParaRPr lang="en-US" alt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1060" y="5815330"/>
            <a:ext cx="6786880" cy="589280"/>
          </a:xfrm>
        </p:spPr>
        <p:txBody>
          <a:bodyPr/>
          <a:lstStyle/>
          <a:p>
            <a:r>
              <a:rPr lang="en-US" sz="2800"/>
              <a:t>MICROPROCESSORS PROJECT</a:t>
            </a:r>
            <a:endParaRPr lang="en-US" sz="2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sz="3200"/>
              <a:t>5. </a:t>
            </a:r>
            <a:r>
              <a:rPr lang="en-US" altLang="en-GB" sz="3200" b="1"/>
              <a:t>Breadboard</a:t>
            </a:r>
            <a:endParaRPr lang="en-US" altLang="en-GB" sz="3200" b="1"/>
          </a:p>
          <a:p>
            <a:pPr marL="0" indent="0">
              <a:buNone/>
            </a:pPr>
            <a:endParaRPr lang="en-US" altLang="en-GB" sz="3200"/>
          </a:p>
          <a:p>
            <a:r>
              <a:rPr lang="en-US" altLang="en-GB" sz="3200"/>
              <a:t>Function: Allows easy prototyping and connecting of components. Distributes power and connects resistors and LEDs to the Arduino.</a:t>
            </a:r>
            <a:endParaRPr lang="en-US" altLang="en-GB" sz="3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sz="3200" b="1"/>
              <a:t>6. Jumper Wires</a:t>
            </a:r>
            <a:endParaRPr lang="en-US" altLang="en-GB" sz="3200"/>
          </a:p>
          <a:p>
            <a:endParaRPr lang="en-US" altLang="en-GB" sz="3200"/>
          </a:p>
          <a:p>
            <a:r>
              <a:rPr lang="en-US" altLang="en-GB" sz="3200"/>
              <a:t>Function: Interconnect components like Arduino, LEDs, resistors, and sensors.</a:t>
            </a:r>
            <a:endParaRPr lang="en-US" altLang="en-GB" sz="3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259205"/>
            <a:ext cx="10515600" cy="44215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marL="571500" indent="-571500">
              <a:buFont typeface="Wingdings" panose="05000000000000000000" charset="0"/>
              <a:buChar char="§"/>
            </a:pPr>
            <a:r>
              <a:rPr lang="en-US" altLang="en-GB"/>
              <a:t>Approach Taken to Solve the Problem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3925" y="2673985"/>
            <a:ext cx="10515600" cy="188277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GB" sz="3200"/>
              <a:t>This system uses real-time sensor input + conditional logic on Arduino to dynamically control traffic lights at a junction, prioritizing roads with more traffic and minimizing idle time—effectively reducing congestion and improving flow efficiency.</a:t>
            </a:r>
            <a:endParaRPr lang="en-US" altLang="en-GB" sz="3200"/>
          </a:p>
          <a:p>
            <a:endParaRPr lang="en-US" altLang="en-GB" sz="3200"/>
          </a:p>
          <a:p>
            <a:endParaRPr lang="en-US" altLang="en-GB" sz="3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0150" y="2375576"/>
            <a:ext cx="10515600" cy="4277995"/>
          </a:xfrm>
        </p:spPr>
        <p:txBody>
          <a:bodyPr/>
          <a:p>
            <a:pPr marL="0" indent="0">
              <a:buNone/>
            </a:pPr>
            <a:r>
              <a:rPr lang="en-US" altLang="en-GB" sz="4400"/>
              <a:t>Below is a pictorial representation of the circuitry of the Smart Traffic System.</a:t>
            </a:r>
            <a:endParaRPr lang="en-US" altLang="en-GB" sz="4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74115" y="1012190"/>
            <a:ext cx="9709785" cy="50895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675" y="645795"/>
            <a:ext cx="10767060" cy="5549900"/>
          </a:xfrm>
        </p:spPr>
        <p:txBody>
          <a:bodyPr>
            <a:normAutofit lnSpcReduction="20000"/>
          </a:bodyPr>
          <a:p>
            <a:r>
              <a:rPr lang="en-US" altLang="en-GB" sz="3200" b="1"/>
              <a:t>Working Principle</a:t>
            </a:r>
            <a:endParaRPr lang="en-US" altLang="en-GB" sz="3200" b="1"/>
          </a:p>
          <a:p>
            <a:endParaRPr lang="en-US" altLang="en-GB"/>
          </a:p>
          <a:p>
            <a:r>
              <a:rPr lang="en-US" altLang="en-GB"/>
              <a:t>Ultrasonic sensors measure the distance to detect cars.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Arduino Uno reads these distances and compares them.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Based on traffic density, it:</a:t>
            </a:r>
            <a:endParaRPr lang="en-US" altLang="en-GB"/>
          </a:p>
          <a:p>
            <a:endParaRPr lang="en-US" altLang="en-GB"/>
          </a:p>
          <a:p>
            <a:pPr>
              <a:buFont typeface="Wingdings" panose="05000000000000000000" charset="0"/>
              <a:buChar char="Ø"/>
            </a:pPr>
            <a:r>
              <a:rPr lang="en-US" altLang="en-GB"/>
              <a:t>Gives green light to the road with more cars.</a:t>
            </a:r>
            <a:endParaRPr lang="en-US" altLang="en-GB"/>
          </a:p>
          <a:p>
            <a:endParaRPr lang="en-US" altLang="en-GB"/>
          </a:p>
          <a:p>
            <a:pPr>
              <a:buFont typeface="Wingdings" panose="05000000000000000000" charset="0"/>
              <a:buChar char="Ø"/>
            </a:pPr>
            <a:r>
              <a:rPr lang="en-US" altLang="en-GB"/>
              <a:t>Keeps red on the less busy road.</a:t>
            </a:r>
            <a:endParaRPr lang="en-US" altLang="en-GB"/>
          </a:p>
          <a:p>
            <a:endParaRPr lang="en-US" altLang="en-GB"/>
          </a:p>
          <a:p>
            <a:endParaRPr lang="en-US" altLang="en-GB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Font typeface="Wingdings" panose="05000000000000000000" charset="0"/>
              <a:buChar char="Ø"/>
            </a:pPr>
            <a:r>
              <a:rPr lang="en-US" altLang="en-GB" sz="3200"/>
              <a:t>Transitions using yellow (short delay).</a:t>
            </a:r>
            <a:endParaRPr lang="en-US" altLang="en-GB" sz="3200"/>
          </a:p>
          <a:p>
            <a:endParaRPr lang="en-US" altLang="en-GB" sz="3200"/>
          </a:p>
          <a:p>
            <a:pPr>
              <a:buFont typeface="Wingdings" panose="05000000000000000000" charset="0"/>
              <a:buChar char="Ø"/>
            </a:pPr>
            <a:r>
              <a:rPr lang="en-US" altLang="en-GB" sz="3200"/>
              <a:t>Repeats this cycle intelligently to reduce wait time and avoid congestion.</a:t>
            </a:r>
            <a:endParaRPr lang="en-US" altLang="en-GB" sz="3200"/>
          </a:p>
          <a:p>
            <a:pPr marL="0" indent="0">
              <a:buNone/>
            </a:pPr>
            <a:endParaRPr lang="en-US" altLang="en-GB" sz="3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05824"/>
            <a:ext cx="10515600" cy="1325563"/>
          </a:xfrm>
        </p:spPr>
        <p:txBody>
          <a:bodyPr/>
          <a:p>
            <a:pPr marL="571500" indent="-571500">
              <a:buFont typeface="Wingdings" panose="05000000000000000000" charset="0"/>
              <a:buChar char="§"/>
            </a:pPr>
            <a:r>
              <a:rPr lang="en-US" altLang="en-GB"/>
              <a:t>Code and Schematics Overview</a:t>
            </a:r>
            <a:endParaRPr lang="en-US" altLang="en-GB"/>
          </a:p>
        </p:txBody>
      </p:sp>
      <p:sp>
        <p:nvSpPr>
          <p:cNvPr id="8" name="Content Placeholder 7"/>
          <p:cNvSpPr/>
          <p:nvPr>
            <p:ph idx="1"/>
          </p:nvPr>
        </p:nvSpPr>
        <p:spPr>
          <a:xfrm>
            <a:off x="838200" y="3110230"/>
            <a:ext cx="10515600" cy="1339215"/>
          </a:xfrm>
        </p:spPr>
        <p:txBody>
          <a:bodyPr/>
          <a:p>
            <a:pPr marL="0" indent="0">
              <a:buNone/>
            </a:pPr>
            <a:r>
              <a:rPr lang="en-US" altLang="en-GB"/>
              <a:t>As we delve into the code behind this system, lets take a look at the schematic diagram of the circuit the system is made of.</a:t>
            </a:r>
            <a:endParaRPr lang="en-US" altLang="en-GB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608965"/>
            <a:ext cx="10515600" cy="549275"/>
          </a:xfrm>
        </p:spPr>
        <p:txBody>
          <a:bodyPr>
            <a:normAutofit fontScale="90000"/>
          </a:bodyPr>
          <a:p>
            <a:pPr marL="571500" indent="-571500">
              <a:buFont typeface="Wingdings" panose="05000000000000000000" charset="0"/>
              <a:buChar char="§"/>
            </a:pPr>
            <a:r>
              <a:rPr lang="en-US" altLang="en-GB">
                <a:sym typeface="+mn-ea"/>
              </a:rPr>
              <a:t>Schematic</a:t>
            </a:r>
            <a:endParaRPr lang="en-GB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6350" y="1052195"/>
            <a:ext cx="9523095" cy="50380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451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GB" sz="4800"/>
              <a:t>Group 1</a:t>
            </a:r>
            <a:endParaRPr lang="en-US" altLang="en-GB" sz="4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5370" y="1890436"/>
            <a:ext cx="10515600" cy="4277995"/>
          </a:xfrm>
        </p:spPr>
        <p:txBody>
          <a:bodyPr>
            <a:noAutofit/>
          </a:bodyPr>
          <a:lstStyle/>
          <a:p>
            <a:r>
              <a:rPr lang="en-US" altLang="en-GB" sz="2300" b="1"/>
              <a:t>Group Members:</a:t>
            </a:r>
            <a:endParaRPr lang="en-US" altLang="en-GB" sz="2300" b="1"/>
          </a:p>
          <a:p>
            <a:endParaRPr lang="en-US" altLang="en-GB" sz="2300" b="1"/>
          </a:p>
          <a:p>
            <a:r>
              <a:rPr lang="en-US" altLang="en-GB" sz="1800" b="1"/>
              <a:t>MENSAH YOAN ANGENOR A.</a:t>
            </a:r>
            <a:endParaRPr lang="en-US" altLang="en-GB" sz="1800" b="1"/>
          </a:p>
          <a:p>
            <a:endParaRPr lang="en-US" altLang="en-GB" sz="1800" b="1"/>
          </a:p>
          <a:p>
            <a:r>
              <a:rPr lang="en-US" altLang="en-GB" sz="1800" b="1"/>
              <a:t>ACQUAH IVAN MANTE</a:t>
            </a:r>
            <a:endParaRPr lang="en-US" altLang="en-GB" sz="1800" b="1"/>
          </a:p>
          <a:p>
            <a:endParaRPr lang="en-US" altLang="en-GB" sz="1800" b="1"/>
          </a:p>
          <a:p>
            <a:r>
              <a:rPr lang="en-US" altLang="en-GB" sz="1800" b="1"/>
              <a:t>CHRISTOPH KOFIE DADE</a:t>
            </a:r>
            <a:endParaRPr lang="en-US" altLang="en-GB" sz="1800" b="1"/>
          </a:p>
          <a:p>
            <a:endParaRPr lang="en-US" altLang="en-GB" sz="1800" b="1"/>
          </a:p>
          <a:p>
            <a:r>
              <a:rPr lang="en-US" altLang="en-GB" sz="1800" b="1"/>
              <a:t>OWUSU DANIEL TIMOTHY</a:t>
            </a:r>
            <a:endParaRPr lang="en-US" altLang="en-GB" sz="1800" b="1"/>
          </a:p>
          <a:p>
            <a:endParaRPr lang="en-US" altLang="en-GB" sz="1800" b="1"/>
          </a:p>
          <a:p>
            <a:r>
              <a:rPr lang="en-US" altLang="en-GB" sz="1800" b="1"/>
              <a:t>TUTU OPHILIA</a:t>
            </a:r>
            <a:endParaRPr lang="en-US" altLang="en-GB" sz="1800"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33500"/>
            <a:ext cx="10515600" cy="655955"/>
          </a:xfrm>
        </p:spPr>
        <p:txBody>
          <a:bodyPr>
            <a:normAutofit fontScale="90000"/>
          </a:bodyPr>
          <a:p>
            <a:pPr marL="685800" indent="-685800">
              <a:buFont typeface="Wingdings" panose="05000000000000000000" charset="0"/>
              <a:buChar char="§"/>
            </a:pPr>
            <a:r>
              <a:rPr lang="en-US" altLang="en-GB" sz="5335"/>
              <a:t>CODE </a:t>
            </a:r>
            <a:endParaRPr lang="en-US" altLang="en-GB" sz="5335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72740"/>
            <a:ext cx="10515600" cy="139255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GB" sz="3600"/>
              <a:t>The system runs on an extensive block of code. In this unit we are going to break down the code and explain it </a:t>
            </a:r>
            <a:r>
              <a:rPr lang="en-US" altLang="en-GB" sz="3600" b="1"/>
              <a:t>step by step</a:t>
            </a:r>
            <a:endParaRPr lang="en-US" altLang="en-GB" sz="3600"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8730" y="645795"/>
            <a:ext cx="10085070" cy="556577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GB" sz="1500" b="1"/>
              <a:t>// Lane 1 Traffic Lights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RED1 13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YELLOW1 12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GREEN1 8</a:t>
            </a:r>
            <a:endParaRPr lang="en-US" altLang="en-GB" sz="1500" b="1"/>
          </a:p>
          <a:p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// Lane 1 Ultrasonic Sensor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TRIG1 5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ECHO1 6</a:t>
            </a:r>
            <a:endParaRPr lang="en-US" altLang="en-GB" sz="1500" b="1"/>
          </a:p>
          <a:p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// Lane 2 Traffic Lights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RED2 7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YELLOW2 4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GREEN2 2</a:t>
            </a:r>
            <a:endParaRPr lang="en-US" altLang="en-GB" sz="1500" b="1"/>
          </a:p>
          <a:p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// Lane 2 Ultrasonic Sensor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TRIG2 9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#define ECHO2 10</a:t>
            </a:r>
            <a:endParaRPr lang="en-US" altLang="en-GB" sz="1500" b="1"/>
          </a:p>
          <a:p>
            <a:endParaRPr lang="en-US" altLang="en-GB" sz="700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0465" y="635000"/>
            <a:ext cx="10067925" cy="558800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GB" sz="1500" b="1"/>
              <a:t>void setup() {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// Set up pins for LEDs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pinMode(RED1, OUTPUT);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pinMode(YELLOW1, OUTPUT);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pinMode(GREEN1, OUTPUT);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pinMode(RED2, OUTPUT);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pinMode(YELLOW2, OUTPUT);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pinMode(GREEN2, OUTPUT);</a:t>
            </a:r>
            <a:endParaRPr lang="en-US" altLang="en-GB" sz="1500" b="1"/>
          </a:p>
          <a:p>
            <a:pPr marL="0" indent="0">
              <a:buNone/>
            </a:pP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// Set up pins for ultrasonic sensors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pinMode(TRIG1, OUTPUT);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pinMode(ECHO1, INPUT);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pinMode(TRIG2, OUTPUT);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pinMode(ECHO2, INPUT);</a:t>
            </a:r>
            <a:endParaRPr lang="en-US" altLang="en-GB" sz="1500" b="1"/>
          </a:p>
          <a:p>
            <a:pPr marL="0" indent="0">
              <a:buNone/>
            </a:pP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    Serial.begin(9600);</a:t>
            </a:r>
            <a:endParaRPr lang="en-US" altLang="en-GB" sz="1500" b="1"/>
          </a:p>
          <a:p>
            <a:pPr marL="0" indent="0">
              <a:buNone/>
            </a:pPr>
            <a:r>
              <a:rPr lang="en-US" altLang="en-GB" sz="1500" b="1"/>
              <a:t>}</a:t>
            </a:r>
            <a:endParaRPr lang="en-US" altLang="en-GB" sz="1500"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880" y="661670"/>
            <a:ext cx="10281920" cy="5587365"/>
          </a:xfrm>
        </p:spPr>
        <p:txBody>
          <a:bodyPr>
            <a:normAutofit fontScale="80000"/>
          </a:bodyPr>
          <a:p>
            <a:pPr marL="0" indent="0">
              <a:buNone/>
            </a:pPr>
            <a:r>
              <a:rPr lang="en-US" altLang="en-GB"/>
              <a:t>// Function to measure distance using ultrasonic sensor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long getDistance(int trigPin, int echoPin) {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digitalWrite(trigPin, LOW);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delayMicroseconds(2);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digitalWrite(trigPin, HIGH);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delayMicroseconds(10);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digitalWrite(trigPin, LOW);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r>
              <a:rPr lang="en-US" altLang="en-GB"/>
              <a:t>    long duration = pulseIn(echoPin, HIGH);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long distance = duration * 0.034 / 2; // Convert to cm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return distance;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}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endParaRPr lang="en-US" altLang="en-GB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28370"/>
            <a:ext cx="10515600" cy="5320665"/>
          </a:xfrm>
        </p:spPr>
        <p:txBody>
          <a:bodyPr>
            <a:normAutofit fontScale="90000"/>
          </a:bodyPr>
          <a:p>
            <a:pPr marL="0" indent="0">
              <a:buNone/>
            </a:pPr>
            <a:r>
              <a:rPr lang="en-US" altLang="en-GB">
                <a:sym typeface="+mn-ea"/>
              </a:rPr>
              <a:t>// Function to handle lane switching with correct delays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void switchLane(int red1, int yellow1, int green1, int red2, int yellow2, int green2) {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    // Step 1: Red Light ON for 7 sec before switching lanes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    digitalWrite(red1, HIGH);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    digitalWrite(green1, LOW);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    digitalWrite(yellow1, LOW);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    digitalWrite(red2, HIGH);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    digitalWrite(green2, LOW);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    digitalWrite(yellow2, LOW);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    delay(7000); // Red delay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endParaRPr lang="en-GB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9355" y="779145"/>
            <a:ext cx="10164445" cy="5299710"/>
          </a:xfrm>
        </p:spPr>
        <p:txBody>
          <a:bodyPr>
            <a:normAutofit fontScale="25000"/>
          </a:bodyPr>
          <a:p>
            <a:endParaRPr lang="en-US" altLang="en-GB"/>
          </a:p>
          <a:p>
            <a:pPr marL="0" indent="0">
              <a:buNone/>
            </a:pPr>
            <a:r>
              <a:rPr lang="en-US" altLang="en-GB" sz="6220"/>
              <a:t> </a:t>
            </a:r>
            <a:r>
              <a:rPr lang="en-US" altLang="en-GB" sz="8000"/>
              <a:t>   // Step 2: Yellow Light for 2 sec</a:t>
            </a:r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 digitalWrite(red1, LOW);</a:t>
            </a:r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  digitalWrite(yellow1, HIGH);</a:t>
            </a:r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  delay(2000); // Yellow delay</a:t>
            </a:r>
            <a:endParaRPr lang="en-US" altLang="en-GB" sz="8000"/>
          </a:p>
          <a:p>
            <a:pPr marL="0" indent="0">
              <a:buNone/>
            </a:pPr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  digitalWrite(yellow1, LOW);</a:t>
            </a:r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  digitalWrite(green1, HIGH);</a:t>
            </a:r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  delay(8000); // Green delay</a:t>
            </a:r>
            <a:endParaRPr lang="en-US" altLang="en-GB" sz="8000"/>
          </a:p>
          <a:p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// Step 4: Turn off Green, Prepare to switch</a:t>
            </a:r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  digitalWrite(green1, LOW);</a:t>
            </a:r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  digitalWrite(yellow1, HIGH);</a:t>
            </a:r>
            <a:endParaRPr lang="en-US" altLang="en-GB" sz="8000"/>
          </a:p>
          <a:p>
            <a:pPr marL="0" indent="0">
              <a:buNone/>
            </a:pPr>
            <a:r>
              <a:rPr lang="en-US" altLang="en-GB" sz="8000"/>
              <a:t>   delay(2000); // Yellow before switching</a:t>
            </a:r>
            <a:endParaRPr lang="en-US" altLang="en-GB" sz="8000"/>
          </a:p>
          <a:p>
            <a:endParaRPr lang="en-US" altLang="en-GB" sz="8000"/>
          </a:p>
          <a:p>
            <a:endParaRPr lang="en-US" altLang="en-GB" sz="8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Content Placeholder 3"/>
          <p:cNvSpPr/>
          <p:nvPr>
            <p:ph idx="1"/>
          </p:nvPr>
        </p:nvSpPr>
        <p:spPr>
          <a:xfrm>
            <a:off x="1082675" y="725170"/>
            <a:ext cx="9642475" cy="512953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GB" sz="2400"/>
              <a:t> // Switch to next lane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    digitalWrite(yellow1, LOW);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    digitalWrite(red1, HIGH);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    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    digitalWrite(red2, LOW);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    digitalWrite(yellow2, HIGH);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    delay(2000); // Yellow transition</a:t>
            </a:r>
            <a:endParaRPr lang="en-US" altLang="en-GB" sz="2400"/>
          </a:p>
          <a:p>
            <a:pPr marL="0" indent="0">
              <a:buNone/>
            </a:pP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    digitalWrite(yellow2, LOW);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    digitalWrite(green2, HIGH);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    delay(8000); // Green delay for second lane</a:t>
            </a:r>
            <a:endParaRPr lang="en-US" altLang="en-GB" sz="1900"/>
          </a:p>
          <a:p>
            <a:pPr marL="0" indent="0">
              <a:buNone/>
            </a:pPr>
            <a:endParaRPr lang="en-US" altLang="en-GB" sz="1900"/>
          </a:p>
          <a:p>
            <a:pPr marL="0" indent="0">
              <a:buNone/>
            </a:pPr>
            <a:r>
              <a:rPr lang="en-US" altLang="en-GB" sz="1900"/>
              <a:t>  </a:t>
            </a:r>
            <a:endParaRPr lang="en-US" altLang="en-GB" sz="19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6630" y="725211"/>
            <a:ext cx="10515600" cy="427799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GB" sz="2300"/>
              <a:t> digitalWrite(green2, LOW);</a:t>
            </a:r>
            <a:endParaRPr lang="en-US" altLang="en-GB" sz="2300"/>
          </a:p>
          <a:p>
            <a:pPr marL="0" indent="0">
              <a:buNone/>
            </a:pPr>
            <a:r>
              <a:rPr lang="en-US" altLang="en-GB" sz="2300"/>
              <a:t>    digitalWrite(yellow2, HIGH);</a:t>
            </a:r>
            <a:endParaRPr lang="en-US" altLang="en-GB" sz="2300"/>
          </a:p>
          <a:p>
            <a:pPr marL="0" indent="0">
              <a:buNone/>
            </a:pPr>
            <a:r>
              <a:rPr lang="en-US" altLang="en-GB" sz="2300"/>
              <a:t>    delay(2000); // Yellow before switching back</a:t>
            </a:r>
            <a:endParaRPr lang="en-US" altLang="en-GB" sz="2300"/>
          </a:p>
          <a:p>
            <a:endParaRPr lang="en-US" altLang="en-GB" sz="2300"/>
          </a:p>
          <a:p>
            <a:pPr marL="0" indent="0">
              <a:buNone/>
            </a:pPr>
            <a:r>
              <a:rPr lang="en-US" altLang="en-GB" sz="2300"/>
              <a:t>    digitalWrite(yellow2, LOW);</a:t>
            </a:r>
            <a:endParaRPr lang="en-US" altLang="en-GB" sz="2300"/>
          </a:p>
          <a:p>
            <a:pPr marL="0" indent="0">
              <a:buNone/>
            </a:pPr>
            <a:r>
              <a:rPr lang="en-US" altLang="en-GB" sz="2300"/>
              <a:t>    digitalWrite(red2, HIGH);</a:t>
            </a:r>
            <a:endParaRPr lang="en-US" altLang="en-GB" sz="2300"/>
          </a:p>
          <a:p>
            <a:pPr marL="0" indent="0">
              <a:buNone/>
            </a:pPr>
            <a:r>
              <a:rPr lang="en-US" altLang="en-GB" sz="2300"/>
              <a:t>}</a:t>
            </a:r>
            <a:endParaRPr lang="en-US" altLang="en-GB" sz="2300"/>
          </a:p>
          <a:p>
            <a:endParaRPr lang="en-US" altLang="en-GB" sz="2300"/>
          </a:p>
          <a:p>
            <a:pPr marL="0" indent="0">
              <a:buNone/>
            </a:pPr>
            <a:r>
              <a:rPr lang="en-US" altLang="en-GB" sz="2300"/>
              <a:t>// Main loop to check traffic and control lights</a:t>
            </a:r>
            <a:endParaRPr lang="en-US" altLang="en-GB" sz="2300"/>
          </a:p>
          <a:p>
            <a:pPr marL="0" indent="0">
              <a:buNone/>
            </a:pPr>
            <a:r>
              <a:rPr lang="en-US" altLang="en-GB" sz="2300"/>
              <a:t>void loop() {</a:t>
            </a:r>
            <a:endParaRPr lang="en-US" altLang="en-GB" sz="2300"/>
          </a:p>
          <a:p>
            <a:pPr marL="0" indent="0">
              <a:buNone/>
            </a:pPr>
            <a:r>
              <a:rPr lang="en-US" altLang="en-GB" sz="2300"/>
              <a:t>    long distance1 = getDistance(TRIG1, ECHO1);</a:t>
            </a:r>
            <a:endParaRPr lang="en-US" altLang="en-GB" sz="2300"/>
          </a:p>
          <a:p>
            <a:pPr marL="0" indent="0">
              <a:buNone/>
            </a:pPr>
            <a:r>
              <a:rPr lang="en-US" altLang="en-GB" sz="2300"/>
              <a:t>    long distance2 = getDistance(TRIG2, ECHO2);</a:t>
            </a:r>
            <a:endParaRPr lang="en-US" altLang="en-GB" sz="23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6315" y="793156"/>
            <a:ext cx="10515600" cy="4277995"/>
          </a:xfrm>
        </p:spPr>
        <p:txBody>
          <a:bodyPr/>
          <a:p>
            <a:pPr marL="0" indent="0">
              <a:buNone/>
            </a:pPr>
            <a:r>
              <a:rPr lang="en-US" altLang="en-GB"/>
              <a:t>Serial.print("Lane 1 Distance: ");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Serial.print(distance1);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Serial.print(" cm | Lane 2 Distance: ");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    Serial.println(distance2);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6395" y="629920"/>
            <a:ext cx="9514840" cy="545909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GB" sz="1300"/>
              <a:t> </a:t>
            </a:r>
            <a:r>
              <a:rPr lang="en-US" altLang="en-GB" sz="2000"/>
              <a:t> if (distance1 &lt; 20 &amp;&amp; distance2 &gt;= 20) {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    // Vehicles detected in Lane 1, but not in Lane 2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    switchLane(RED1, YELLOW1, GREEN1, RED2, YELLOW2, GREEN2);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} else if (distance2 &lt; 20 &amp;&amp; distance1 &gt;= 20) {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    // Vehicles detected in Lane 2, but not in Lane 1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    switchLane(RED2, YELLOW2, GREEN2, RED1, YELLOW1, GREEN1);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} else if (distance1 &lt; 20 &amp;&amp; distance2 &lt; 20) {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    // Vehicles detected in both lanes, follow normal switching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    switchLane(RED1, YELLOW1, GREEN1, RED2, YELLOW2, GREEN2);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} else {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    // No vehicles detected, default cycle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    switchLane(RED1, YELLOW1, GREEN1, RED2, YELLOW2, GREEN2);</a:t>
            </a: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    }</a:t>
            </a:r>
            <a:endParaRPr lang="en-US" altLang="en-GB" sz="2000"/>
          </a:p>
          <a:p>
            <a:pPr marL="0" indent="0">
              <a:buNone/>
            </a:pPr>
            <a:endParaRPr lang="en-US" altLang="en-GB"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GB"/>
              <a:t> Table of Content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GB"/>
              <a:t>Problem Statement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Methodology – Approach and Code Breakdown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Demonstration/Simulation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Conclusion</a:t>
            </a:r>
            <a:endParaRPr lang="en-US" altLang="en-GB"/>
          </a:p>
          <a:p>
            <a:endParaRPr lang="en-US" altLang="en-GB"/>
          </a:p>
          <a:p>
            <a:endParaRPr lang="en-US" altLang="en-GB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14416"/>
            <a:ext cx="10515600" cy="4277995"/>
          </a:xfrm>
        </p:spPr>
        <p:txBody>
          <a:bodyPr/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    delay(500); // Small delay before next detection</a:t>
            </a:r>
            <a:endParaRPr lang="en-US" altLang="en-GB"/>
          </a:p>
          <a:p>
            <a:pPr marL="0" indent="0">
              <a:buNone/>
            </a:pPr>
            <a:r>
              <a:rPr lang="en-US" altLang="en-GB">
                <a:sym typeface="+mn-ea"/>
              </a:rPr>
              <a:t>}</a:t>
            </a:r>
            <a:endParaRPr lang="en-US" altLang="en-GB"/>
          </a:p>
          <a:p>
            <a:pPr marL="0" indent="0">
              <a:buNone/>
            </a:pPr>
            <a:endParaRPr lang="en-GB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391920" y="2887386"/>
            <a:ext cx="10515600" cy="4277995"/>
          </a:xfrm>
        </p:spPr>
        <p:txBody>
          <a:bodyPr/>
          <a:p>
            <a:r>
              <a:rPr lang="en-US" altLang="en-GB" sz="4800"/>
              <a:t>Code Breakdown and Explanation</a:t>
            </a:r>
            <a:endParaRPr lang="en-US" altLang="en-GB" sz="48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" name="Content Placeholder 1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02995" y="1102995"/>
            <a:ext cx="3882390" cy="4591050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sz="half" idx="2"/>
          </p:nvPr>
        </p:nvSpPr>
        <p:spPr>
          <a:xfrm>
            <a:off x="840105" y="768985"/>
            <a:ext cx="3931920" cy="5100320"/>
          </a:xfrm>
        </p:spPr>
        <p:txBody>
          <a:bodyPr/>
          <a:p>
            <a:endParaRPr lang="en-GB" altLang="en-US"/>
          </a:p>
          <a:p>
            <a:endParaRPr lang="en-GB" altLang="en-US"/>
          </a:p>
        </p:txBody>
      </p:sp>
      <p:sp>
        <p:nvSpPr>
          <p:cNvPr id="16" name="Text Box 15"/>
          <p:cNvSpPr txBox="1"/>
          <p:nvPr/>
        </p:nvSpPr>
        <p:spPr>
          <a:xfrm>
            <a:off x="5105400" y="768985"/>
            <a:ext cx="6043930" cy="51993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GB" sz="2400" b="1"/>
              <a:t>DEFINING PINHOLES</a:t>
            </a:r>
            <a:endParaRPr lang="en-US" altLang="en-GB" sz="2400" b="1"/>
          </a:p>
          <a:p>
            <a:endParaRPr lang="en-US" altLang="en-GB" sz="2400"/>
          </a:p>
          <a:p>
            <a:r>
              <a:rPr lang="en-US" altLang="en-GB" sz="2400"/>
              <a:t>We’re using #define to give names to the pins for clarity.</a:t>
            </a:r>
            <a:endParaRPr lang="en-US" altLang="en-GB" sz="2400"/>
          </a:p>
          <a:p>
            <a:endParaRPr lang="en-US" altLang="en-GB" sz="2400"/>
          </a:p>
          <a:p>
            <a:r>
              <a:rPr lang="en-US" altLang="en-GB" sz="2400"/>
              <a:t>RED1, YELLOW1, GREEN1 are the LEDs for Lane 1 (controlled by digital pins).</a:t>
            </a:r>
            <a:endParaRPr lang="en-US" altLang="en-GB" sz="2400"/>
          </a:p>
          <a:p>
            <a:endParaRPr lang="en-US" altLang="en-GB" sz="2400"/>
          </a:p>
          <a:p>
            <a:r>
              <a:rPr lang="en-US" altLang="en-GB" sz="2400"/>
              <a:t>TRIG1 and ECHO1 are the trigger and echo pins of the ultrasonic sensor for Lane 1.</a:t>
            </a:r>
            <a:endParaRPr lang="en-US" altLang="en-GB" sz="2400"/>
          </a:p>
          <a:p>
            <a:endParaRPr lang="en-US" altLang="en-GB" sz="2400"/>
          </a:p>
          <a:p>
            <a:r>
              <a:rPr lang="en-US" altLang="en-GB" sz="2400"/>
              <a:t>Same goes for RED2, YELLOW2, GREEN2, TRIG2, ECHO2 for Lane 2.</a:t>
            </a:r>
            <a:endParaRPr lang="en-US" altLang="en-GB" sz="2400"/>
          </a:p>
          <a:p>
            <a:endParaRPr lang="en-US" altLang="en-GB" sz="2400"/>
          </a:p>
          <a:p>
            <a:r>
              <a:rPr lang="en-US" altLang="en-GB" sz="2400"/>
              <a:t>This makes the code easy to read and maintain.</a:t>
            </a:r>
            <a:endParaRPr lang="en-US" altLang="en-GB" sz="2400"/>
          </a:p>
          <a:p>
            <a:endParaRPr lang="en-US" altLang="en-GB" sz="2400"/>
          </a:p>
          <a:p>
            <a:endParaRPr lang="en-GB" altLang="en-US" sz="2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780915" y="2128520"/>
            <a:ext cx="6659245" cy="316611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105" y="987425"/>
            <a:ext cx="3931920" cy="4549775"/>
          </a:xfrm>
        </p:spPr>
        <p:txBody>
          <a:bodyPr>
            <a:normAutofit lnSpcReduction="10000"/>
          </a:bodyPr>
          <a:p>
            <a:r>
              <a:rPr lang="en-US" altLang="en-GB" sz="2800" b="1"/>
              <a:t>STEP FUNCTION</a:t>
            </a:r>
            <a:endParaRPr lang="en-US" altLang="en-GB" sz="2800" b="1"/>
          </a:p>
          <a:p>
            <a:endParaRPr lang="en-US" altLang="en-GB"/>
          </a:p>
          <a:p>
            <a:endParaRPr lang="en-US" altLang="en-GB"/>
          </a:p>
          <a:p>
            <a:r>
              <a:rPr lang="en-US" altLang="en-GB" sz="2400"/>
              <a:t>pinMode() configures each pin as input/output.</a:t>
            </a:r>
            <a:endParaRPr lang="en-US" altLang="en-GB" sz="2400"/>
          </a:p>
          <a:p>
            <a:endParaRPr lang="en-US" altLang="en-GB" sz="2400"/>
          </a:p>
          <a:p>
            <a:r>
              <a:rPr lang="en-US" altLang="en-GB" sz="2400"/>
              <a:t>The Serial.begin(9600) line starts the serial communication at 9600 baud rate so you can monitor sensor readings.</a:t>
            </a:r>
            <a:endParaRPr lang="en-US" altLang="en-GB" sz="2400"/>
          </a:p>
          <a:p>
            <a:endParaRPr lang="en-US" altLang="en-GB" sz="2400"/>
          </a:p>
          <a:p>
            <a:endParaRPr lang="en-US" altLang="en-GB" sz="2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060950" y="1515110"/>
            <a:ext cx="6434455" cy="410591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35990" y="811530"/>
            <a:ext cx="3931920" cy="5036185"/>
          </a:xfrm>
        </p:spPr>
        <p:txBody>
          <a:bodyPr>
            <a:normAutofit fontScale="60000"/>
          </a:bodyPr>
          <a:p>
            <a:r>
              <a:rPr lang="en-US" altLang="en-GB" sz="3335" b="1"/>
              <a:t>ULTRASONIC DISTANCE MEASURING FUNCTION</a:t>
            </a:r>
            <a:endParaRPr lang="en-US" altLang="en-GB" sz="3335" b="1"/>
          </a:p>
          <a:p>
            <a:endParaRPr lang="en-US" altLang="en-GB" sz="3335"/>
          </a:p>
          <a:p>
            <a:r>
              <a:rPr lang="en-US" altLang="en-GB" sz="3200"/>
              <a:t>This function:</a:t>
            </a:r>
            <a:endParaRPr lang="en-US" altLang="en-GB" sz="3200"/>
          </a:p>
          <a:p>
            <a:endParaRPr lang="en-US" altLang="en-GB" sz="3200"/>
          </a:p>
          <a:p>
            <a:r>
              <a:rPr lang="en-US" altLang="en-GB" sz="3200"/>
              <a:t>Sends a 10 </a:t>
            </a:r>
            <a:r>
              <a:rPr lang="en-US" altLang="en-US" sz="3200"/>
              <a:t>µ</a:t>
            </a:r>
            <a:r>
              <a:rPr lang="en-US" altLang="en-GB" sz="3200"/>
              <a:t>s pulse from the trigger pin.</a:t>
            </a:r>
            <a:endParaRPr lang="en-US" altLang="en-GB" sz="3200"/>
          </a:p>
          <a:p>
            <a:endParaRPr lang="en-US" altLang="en-GB" sz="3200"/>
          </a:p>
          <a:p>
            <a:r>
              <a:rPr lang="en-US" altLang="en-GB" sz="3200"/>
              <a:t>Measures how long it takes for the echo to come back.</a:t>
            </a:r>
            <a:endParaRPr lang="en-US" altLang="en-GB" sz="3200"/>
          </a:p>
          <a:p>
            <a:endParaRPr lang="en-US" altLang="en-GB" sz="3200"/>
          </a:p>
          <a:p>
            <a:r>
              <a:rPr lang="en-US" altLang="en-GB" sz="3200"/>
              <a:t>Converts that duration to distance in centimeters using the speed of sound (0.034 cm/</a:t>
            </a:r>
            <a:r>
              <a:rPr lang="en-US" altLang="en-US" sz="3200"/>
              <a:t>µ</a:t>
            </a:r>
            <a:r>
              <a:rPr lang="en-US" altLang="en-GB" sz="3200"/>
              <a:t>s).</a:t>
            </a:r>
            <a:endParaRPr lang="en-US" altLang="en-GB" sz="3200"/>
          </a:p>
          <a:p>
            <a:endParaRPr lang="en-US" altLang="en-GB" sz="3200"/>
          </a:p>
          <a:p>
            <a:endParaRPr lang="en-US" altLang="en-GB" sz="3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927725" y="2346960"/>
            <a:ext cx="7442835" cy="131318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0285" y="869950"/>
            <a:ext cx="4782820" cy="5023485"/>
          </a:xfrm>
        </p:spPr>
        <p:txBody>
          <a:bodyPr>
            <a:normAutofit fontScale="90000" lnSpcReduction="20000"/>
          </a:bodyPr>
          <a:p>
            <a:r>
              <a:rPr lang="en-US" altLang="en-GB" sz="2665" b="1"/>
              <a:t>TRAFFIC LIGHT SWITCHING LOGIC</a:t>
            </a:r>
            <a:endParaRPr lang="en-US" altLang="en-GB" sz="2665" b="1"/>
          </a:p>
          <a:p>
            <a:endParaRPr lang="en-US" altLang="en-GB" sz="1780"/>
          </a:p>
          <a:p>
            <a:r>
              <a:rPr lang="en-US" altLang="en-GB" sz="1780"/>
              <a:t>This is a comprehensive routine to:</a:t>
            </a:r>
            <a:endParaRPr lang="en-US" altLang="en-GB" sz="1780"/>
          </a:p>
          <a:p>
            <a:endParaRPr lang="en-US" altLang="en-GB" sz="1780"/>
          </a:p>
          <a:p>
            <a:r>
              <a:rPr lang="en-US" altLang="en-GB" sz="1780"/>
              <a:t>Turn both lanes red to pause traffic for 7 seconds.</a:t>
            </a:r>
            <a:endParaRPr lang="en-US" altLang="en-GB" sz="1780"/>
          </a:p>
          <a:p>
            <a:endParaRPr lang="en-US" altLang="en-GB" sz="1780"/>
          </a:p>
          <a:p>
            <a:r>
              <a:rPr lang="en-US" altLang="en-GB" sz="1780"/>
              <a:t>Turn yellow on one lane to prepare it.</a:t>
            </a:r>
            <a:endParaRPr lang="en-US" altLang="en-GB" sz="1780"/>
          </a:p>
          <a:p>
            <a:endParaRPr lang="en-US" altLang="en-GB" sz="1780"/>
          </a:p>
          <a:p>
            <a:r>
              <a:rPr lang="en-US" altLang="en-GB" sz="1780"/>
              <a:t>Turn green on that lane for 8 seconds (traffic moves).</a:t>
            </a:r>
            <a:endParaRPr lang="en-US" altLang="en-GB" sz="1780"/>
          </a:p>
          <a:p>
            <a:endParaRPr lang="en-US" altLang="en-GB" sz="1780"/>
          </a:p>
          <a:p>
            <a:r>
              <a:rPr lang="en-US" altLang="en-GB" sz="1780"/>
              <a:t>Yellow again before switching.</a:t>
            </a:r>
            <a:endParaRPr lang="en-US" altLang="en-GB" sz="1780"/>
          </a:p>
          <a:p>
            <a:endParaRPr lang="en-US" altLang="en-GB" sz="1780"/>
          </a:p>
          <a:p>
            <a:r>
              <a:rPr lang="en-US" altLang="en-GB" sz="1780"/>
              <a:t>Switch to the next lane and repeat the same sequence.</a:t>
            </a:r>
            <a:endParaRPr lang="en-US" altLang="en-GB" sz="1780"/>
          </a:p>
          <a:p>
            <a:endParaRPr lang="en-US" altLang="en-GB" sz="1780"/>
          </a:p>
          <a:p>
            <a:r>
              <a:rPr lang="en-US" altLang="en-GB" sz="1780"/>
              <a:t>It handles a complete cycle of light changes for both lanes safely.</a:t>
            </a:r>
            <a:endParaRPr lang="en-US" altLang="en-GB" sz="178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23460" y="1154430"/>
            <a:ext cx="6661150" cy="363283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7760" y="1269365"/>
            <a:ext cx="4229735" cy="4834255"/>
          </a:xfrm>
        </p:spPr>
        <p:txBody>
          <a:bodyPr/>
          <a:p>
            <a:r>
              <a:rPr lang="en-US" altLang="en-GB" sz="2800" b="1"/>
              <a:t>MAIN CONTROL LOGIC</a:t>
            </a:r>
            <a:endParaRPr lang="en-US" altLang="en-GB" sz="2800" b="1"/>
          </a:p>
          <a:p>
            <a:endParaRPr lang="en-US" altLang="en-GB"/>
          </a:p>
          <a:p>
            <a:r>
              <a:rPr lang="en-US" altLang="en-GB" sz="2400"/>
              <a:t>Reads distances from both ultrasonic sensors.</a:t>
            </a:r>
            <a:endParaRPr lang="en-US" altLang="en-GB" sz="2400"/>
          </a:p>
          <a:p>
            <a:endParaRPr lang="en-US" altLang="en-GB" sz="2400"/>
          </a:p>
          <a:p>
            <a:r>
              <a:rPr lang="en-US" altLang="en-GB" sz="2400"/>
              <a:t>Prints the values for debugging/monitoring.</a:t>
            </a:r>
            <a:endParaRPr lang="en-US" altLang="en-GB" sz="2400"/>
          </a:p>
          <a:p>
            <a:endParaRPr lang="en-US" altLang="en-GB" sz="2400"/>
          </a:p>
          <a:p>
            <a:endParaRPr lang="en-US" altLang="en-GB"/>
          </a:p>
          <a:p>
            <a:endParaRPr lang="en-US" altLang="en-GB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646420" y="1821815"/>
            <a:ext cx="5818505" cy="291655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1875" y="768985"/>
            <a:ext cx="3931920" cy="5046345"/>
          </a:xfrm>
        </p:spPr>
        <p:txBody>
          <a:bodyPr>
            <a:noAutofit/>
          </a:bodyPr>
          <a:p>
            <a:r>
              <a:rPr lang="en-US" altLang="en-GB" sz="2400"/>
              <a:t>What this does:</a:t>
            </a:r>
            <a:endParaRPr lang="en-US" altLang="en-GB" sz="2400"/>
          </a:p>
          <a:p>
            <a:r>
              <a:rPr lang="en-US" altLang="en-GB" sz="2400"/>
              <a:t>If cars are detected in Lane 1 only, it gives priority to Lane 1.</a:t>
            </a:r>
            <a:endParaRPr lang="en-US" altLang="en-GB" sz="2400"/>
          </a:p>
          <a:p>
            <a:endParaRPr lang="en-US" altLang="en-GB" sz="2400"/>
          </a:p>
          <a:p>
            <a:r>
              <a:rPr lang="en-US" altLang="en-GB" sz="2400"/>
              <a:t>If cars are detected in Lane 2 only, it gives priority to Lane 2.</a:t>
            </a:r>
            <a:endParaRPr lang="en-US" altLang="en-GB" sz="2400"/>
          </a:p>
          <a:p>
            <a:endParaRPr lang="en-US" altLang="en-GB" sz="2400"/>
          </a:p>
          <a:p>
            <a:r>
              <a:rPr lang="en-US" altLang="en-GB" sz="2400"/>
              <a:t>If cars are in both lanes, or none, it uses the default cycle.</a:t>
            </a:r>
            <a:endParaRPr lang="en-US" altLang="en-GB" sz="2400"/>
          </a:p>
          <a:p>
            <a:endParaRPr lang="en-US" altLang="en-GB" sz="2400"/>
          </a:p>
          <a:p>
            <a:r>
              <a:rPr lang="en-US" altLang="en-GB" sz="2400"/>
              <a:t>The check distance &lt; 20 assumes anything within 20cm is a vehicle at the junction.</a:t>
            </a:r>
            <a:endParaRPr lang="en-US" altLang="en-GB" sz="24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5835" y="1097956"/>
            <a:ext cx="10515600" cy="427799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en-GB" sz="3200" b="1"/>
              <a:t> Cycle Summary</a:t>
            </a:r>
            <a:endParaRPr lang="en-US" altLang="en-GB" b="1"/>
          </a:p>
          <a:p>
            <a:pPr marL="0" indent="0">
              <a:buNone/>
            </a:pPr>
            <a:endParaRPr lang="en-US" altLang="en-GB" b="1"/>
          </a:p>
          <a:p>
            <a:pPr marL="0" indent="0">
              <a:buNone/>
            </a:pPr>
            <a:r>
              <a:rPr lang="en-US" altLang="en-GB"/>
              <a:t>Every loop: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Sensor checks traffic presence.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Lights are changed accordingly.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Vehicles are allowed to pass based on traffic condition.</a:t>
            </a:r>
            <a:endParaRPr lang="en-US" altLang="en-GB"/>
          </a:p>
          <a:p>
            <a:endParaRPr lang="en-US" altLang="en-GB"/>
          </a:p>
          <a:p>
            <a:endParaRPr lang="en-US" altLang="en-GB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905" y="917534"/>
            <a:ext cx="10515600" cy="1325563"/>
          </a:xfrm>
        </p:spPr>
        <p:txBody>
          <a:bodyPr/>
          <a:p>
            <a:r>
              <a:rPr lang="en-US" altLang="en-GB"/>
              <a:t>Demonstration/Simulation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65120"/>
            <a:ext cx="10515600" cy="1573530"/>
          </a:xfrm>
        </p:spPr>
        <p:txBody>
          <a:bodyPr/>
          <a:p>
            <a:pPr marL="0" indent="0">
              <a:buNone/>
            </a:pPr>
            <a:r>
              <a:rPr lang="en-US" altLang="en-GB" sz="3200"/>
              <a:t>Now, we’re going to run a simulation of the system to demonstarte te operation of the system</a:t>
            </a:r>
            <a:endParaRPr lang="en-US" altLang="en-GB" sz="3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GB"/>
              <a:t>Problem Statement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GB"/>
              <a:t>Traditional traffic lights operate on fixed timers, causing inefficiencies like traffic congestion, wasted time, fuel consumption, and environmental pollution. They fail to adapt to real-time traffic conditions, leading to longer wait times and poor traffic flow.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The smart traffic light system solves this by using ultrasonic sensors to detect vehicle density in real-time and adjust signals accordingly. This optimizes traffic flow, reduces delays, lowers emissions, and improves overall road efficiency.</a:t>
            </a:r>
            <a:endParaRPr lang="en-US" altLang="en-GB"/>
          </a:p>
          <a:p>
            <a:endParaRPr lang="en-US" altLang="en-GB"/>
          </a:p>
          <a:p>
            <a:endParaRPr lang="en-US" altLang="en-GB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3070"/>
            <a:ext cx="10515600" cy="996315"/>
          </a:xfrm>
        </p:spPr>
        <p:txBody>
          <a:bodyPr/>
          <a:p>
            <a:r>
              <a:rPr lang="en-US" altLang="en-GB"/>
              <a:t> Conclusion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4085" y="1290361"/>
            <a:ext cx="10515600" cy="427799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GB" sz="2000"/>
              <a:t>The smart traffic light system effectively addresses the limitations of traditional traffic signal operations by dynamically responding to real-time vehicle flow.</a:t>
            </a:r>
            <a:endParaRPr lang="en-US" altLang="en-GB" sz="2000"/>
          </a:p>
          <a:p>
            <a:endParaRPr lang="en-US" altLang="en-GB" sz="2400" b="1"/>
          </a:p>
          <a:p>
            <a:pPr marL="0" indent="0">
              <a:buNone/>
            </a:pPr>
            <a:r>
              <a:rPr lang="en-US" altLang="en-GB" sz="2400" b="1"/>
              <a:t>Key outcomes include</a:t>
            </a:r>
            <a:r>
              <a:rPr lang="en-US" altLang="en-GB" sz="2000"/>
              <a:t>:</a:t>
            </a:r>
            <a:endParaRPr lang="en-US" altLang="en-GB" sz="2000"/>
          </a:p>
          <a:p>
            <a:endParaRPr lang="en-US" altLang="en-GB" sz="2000"/>
          </a:p>
          <a:p>
            <a:r>
              <a:rPr lang="en-US" altLang="en-GB" sz="2000"/>
              <a:t>Reduced traffic delays</a:t>
            </a:r>
            <a:endParaRPr lang="en-US" altLang="en-GB" sz="2000"/>
          </a:p>
          <a:p>
            <a:endParaRPr lang="en-US" altLang="en-GB" sz="2000"/>
          </a:p>
          <a:p>
            <a:r>
              <a:rPr lang="en-US" altLang="en-GB" sz="2000"/>
              <a:t>Better fuel efficiency</a:t>
            </a:r>
            <a:endParaRPr lang="en-US" altLang="en-GB" sz="2000"/>
          </a:p>
          <a:p>
            <a:endParaRPr lang="en-US" altLang="en-GB" sz="2000"/>
          </a:p>
          <a:p>
            <a:r>
              <a:rPr lang="en-US" altLang="en-GB" sz="2000"/>
              <a:t>Lower emissions</a:t>
            </a:r>
            <a:endParaRPr lang="en-US" altLang="en-GB" sz="2000"/>
          </a:p>
          <a:p>
            <a:endParaRPr lang="en-US" altLang="en-GB" sz="2000"/>
          </a:p>
          <a:p>
            <a:r>
              <a:rPr lang="en-US" altLang="en-GB" sz="2000"/>
              <a:t>Smoother road usage</a:t>
            </a:r>
            <a:endParaRPr lang="en-US" altLang="en-GB" sz="2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Possible improvements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/>
              <a:t>Addition of a buzzer for pedestrian warning signals</a:t>
            </a:r>
            <a:r>
              <a:rPr lang="en-US" altLang="en-GB"/>
              <a:t>: Adding a buzzer for pedestrian warning signals in a smart traffic system improves safety and accessibility and helps maintain efficient traffic flow</a:t>
            </a:r>
            <a:endParaRPr lang="en-US" altLang="en-GB"/>
          </a:p>
          <a:p>
            <a:endParaRPr lang="en-US" altLang="en-GB" b="1"/>
          </a:p>
          <a:p>
            <a:r>
              <a:rPr lang="en-US" altLang="en-GB" b="1"/>
              <a:t>Inclusion of a real-time clock (RTC) for time-based control (e.g., peak vs non-peak hours)</a:t>
            </a:r>
            <a:r>
              <a:rPr lang="en-US" altLang="en-GB"/>
              <a:t> : Including a Real-Time Clock (RTC) in a smart traffic system enables time-based adjustments, optimizing traffic flow by adapting light timings to peak and non-peak hours, prioritizing emergency vehicles, and adjusting for holidays or special events.</a:t>
            </a:r>
            <a:endParaRPr lang="en-US" altLang="en-GB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GB"/>
              <a:t>Methodology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lstStyle/>
          <a:p>
            <a:pPr marL="0" indent="0">
              <a:buNone/>
            </a:pPr>
            <a:r>
              <a:rPr lang="en-US" altLang="en-GB" sz="2780"/>
              <a:t>Before taking a look at the methodology of the system, let’s familiarize ourselves with the components of the system and their functions.</a:t>
            </a:r>
            <a:endParaRPr lang="en-US" altLang="en-GB" sz="2780"/>
          </a:p>
          <a:p>
            <a:pPr>
              <a:buFont typeface="Wingdings" panose="05000000000000000000" charset="0"/>
              <a:buChar char="§"/>
            </a:pPr>
            <a:r>
              <a:rPr lang="en-US" altLang="en-GB" sz="3600" b="1"/>
              <a:t>Components and Their Functions</a:t>
            </a:r>
            <a:endParaRPr lang="en-US" altLang="en-GB" sz="3600" b="1"/>
          </a:p>
          <a:p>
            <a:pPr marL="0" indent="0">
              <a:buNone/>
            </a:pPr>
            <a:r>
              <a:rPr lang="en-US" altLang="en-GB" b="1"/>
              <a:t>1. Arduino Uno</a:t>
            </a:r>
            <a:endParaRPr lang="en-US" altLang="en-GB" b="1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r>
              <a:rPr lang="en-US" altLang="en-GB"/>
              <a:t>Role: Acts as the brain of the system.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r>
              <a:rPr lang="en-US" altLang="en-GB"/>
              <a:t>Function: Controls the flow of traffic lights and receives distance input from ultrasonic sensors to decide which traffic lane gets the green light.</a:t>
            </a:r>
            <a:endParaRPr lang="en-US" alt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6600" y="751840"/>
            <a:ext cx="10515600" cy="5462270"/>
          </a:xfrm>
        </p:spPr>
        <p:txBody>
          <a:bodyPr>
            <a:normAutofit fontScale="90000"/>
          </a:bodyPr>
          <a:lstStyle/>
          <a:p>
            <a:r>
              <a:rPr lang="en-US" altLang="en-GB" b="1"/>
              <a:t>2. LEDs (Light Emitting Diodes)</a:t>
            </a:r>
            <a:endParaRPr lang="en-US" altLang="en-GB" b="1"/>
          </a:p>
          <a:p>
            <a:endParaRPr lang="en-US" altLang="en-GB"/>
          </a:p>
          <a:p>
            <a:r>
              <a:rPr lang="en-US" altLang="en-GB" sz="3110"/>
              <a:t>Types: Red, Yellow, Green (2 sets </a:t>
            </a:r>
            <a:r>
              <a:rPr lang="en-US" altLang="en-US" sz="3110"/>
              <a:t>→</a:t>
            </a:r>
            <a:r>
              <a:rPr lang="en-US" altLang="en-GB" sz="3110"/>
              <a:t> representing 2 roads)</a:t>
            </a:r>
            <a:endParaRPr lang="en-US" altLang="en-GB" sz="3110"/>
          </a:p>
          <a:p>
            <a:endParaRPr lang="en-US" altLang="en-GB"/>
          </a:p>
          <a:p>
            <a:r>
              <a:rPr lang="en-US" altLang="en-GB"/>
              <a:t>Function: </a:t>
            </a:r>
            <a:r>
              <a:rPr lang="en-US" altLang="en-GB" sz="3110"/>
              <a:t>Simulate traffic lights for two intersecting roads.</a:t>
            </a:r>
            <a:endParaRPr lang="en-US" altLang="en-GB" sz="3110"/>
          </a:p>
          <a:p>
            <a:endParaRPr lang="en-US" altLang="en-GB" sz="3110"/>
          </a:p>
          <a:p>
            <a:r>
              <a:rPr lang="en-US" altLang="en-GB" sz="3110"/>
              <a:t>Red: Stop sig</a:t>
            </a:r>
            <a:r>
              <a:rPr lang="en-US" altLang="en-GB"/>
              <a:t>nal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Yellow: Get ready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Green: Go</a:t>
            </a:r>
            <a:endParaRPr lang="en-US" alt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130" y="862965"/>
            <a:ext cx="10515600" cy="3448050"/>
          </a:xfrm>
        </p:spPr>
        <p:txBody>
          <a:bodyPr/>
          <a:lstStyle/>
          <a:p>
            <a:r>
              <a:rPr lang="en-US" altLang="en-GB" b="1"/>
              <a:t>3. Resistors</a:t>
            </a:r>
            <a:endParaRPr lang="en-US" altLang="en-GB" b="1"/>
          </a:p>
          <a:p>
            <a:endParaRPr lang="en-US" altLang="en-GB"/>
          </a:p>
          <a:p>
            <a:r>
              <a:rPr lang="en-US" altLang="en-GB"/>
              <a:t>Function: Current limiting for the LEDs to prevent burning them out.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Typical Value: 1000Ω </a:t>
            </a:r>
            <a:endParaRPr lang="en-US" alt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8655" y="640080"/>
            <a:ext cx="10706735" cy="5586730"/>
          </a:xfrm>
        </p:spPr>
        <p:txBody>
          <a:bodyPr>
            <a:noAutofit/>
          </a:bodyPr>
          <a:p>
            <a:r>
              <a:rPr lang="en-US" altLang="en-GB" b="1"/>
              <a:t>4. Ultrasonic Sensors (HC-SR04)</a:t>
            </a:r>
            <a:endParaRPr lang="en-US" altLang="en-GB" b="1"/>
          </a:p>
          <a:p>
            <a:endParaRPr lang="en-US" altLang="en-GB"/>
          </a:p>
          <a:p>
            <a:r>
              <a:rPr lang="en-US" altLang="en-GB"/>
              <a:t>Quantity: 2 (one for each road)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Pins: 4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r>
              <a:rPr lang="en-US" altLang="en-GB"/>
              <a:t>VCC: Power supply (connected to 5V)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GND: Ground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Trig: Trigger pin (sends ultrasonic pulse)</a:t>
            </a:r>
            <a:endParaRPr lang="en-US" altLang="en-GB" sz="2400"/>
          </a:p>
          <a:p>
            <a:endParaRPr lang="en-US" altLang="en-GB" sz="2400"/>
          </a:p>
          <a:p>
            <a:pPr marL="0" indent="0">
              <a:buNone/>
            </a:pPr>
            <a:endParaRPr lang="en-US" altLang="en-GB" sz="2000"/>
          </a:p>
          <a:p>
            <a:endParaRPr lang="en-US" altLang="en-GB"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Echo: Echo pin (receives reflected pulse)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Function: Detect the presence and count of vehicles waiting at each road. Distance-based detection helps decide priority (which road has more waiting cars).</a:t>
            </a:r>
            <a:endParaRPr lang="en-US" alt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38201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28025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KWC light</Template>
  <TotalTime>0</TotalTime>
  <Words>8946</Words>
  <Application>WPS Slides</Application>
  <PresentationFormat>Widescreen</PresentationFormat>
  <Paragraphs>374</Paragraphs>
  <Slides>42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0" baseType="lpstr">
      <vt:lpstr>Arial</vt:lpstr>
      <vt:lpstr>SimSun</vt:lpstr>
      <vt:lpstr>Wingdings</vt:lpstr>
      <vt:lpstr>Wingdings</vt:lpstr>
      <vt:lpstr>Calibri</vt:lpstr>
      <vt:lpstr>Microsoft YaHei</vt:lpstr>
      <vt:lpstr>Arial Unicode MS</vt:lpstr>
      <vt:lpstr>Office Theme</vt:lpstr>
      <vt:lpstr>Smart Traffic Light System Using Ultrasonic Sensors</vt:lpstr>
      <vt:lpstr>Group 1</vt:lpstr>
      <vt:lpstr> Table of Contents</vt:lpstr>
      <vt:lpstr>Problem Statement</vt:lpstr>
      <vt:lpstr>Methodology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Approach Taken to Solve the Problem</vt:lpstr>
      <vt:lpstr>PowerPoint 演示文稿</vt:lpstr>
      <vt:lpstr>PowerPoint 演示文稿</vt:lpstr>
      <vt:lpstr>PowerPoint 演示文稿</vt:lpstr>
      <vt:lpstr>PowerPoint 演示文稿</vt:lpstr>
      <vt:lpstr>Code and Schematics Overview</vt:lpstr>
      <vt:lpstr>Schematic</vt:lpstr>
      <vt:lpstr>CODE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Demonstration/Simulation</vt:lpstr>
      <vt:lpstr> Conclusion</vt:lpstr>
      <vt:lpstr>Possible improvements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Vincent Hope</dc:creator>
  <cp:lastModifiedBy>CHRIS</cp:lastModifiedBy>
  <cp:revision>43</cp:revision>
  <dcterms:created xsi:type="dcterms:W3CDTF">2023-07-24T13:47:00Z</dcterms:created>
  <dcterms:modified xsi:type="dcterms:W3CDTF">2025-04-11T17:53:54Z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E502BFF637094FC2A7BDA3490D82B09E_13</vt:lpwstr>
  </property>
  <property fmtid="{D5CDD505-2E9C-101B-9397-08002B2CF9AE}" pid="3" name="KSOProductBuildVer">
    <vt:lpwstr>2057-12.2.0.20755</vt:lpwstr>
  </property>
</Properties>
</file>

<file path=docProps/thumbnail.jpeg>
</file>